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71" r:id="rId5"/>
    <p:sldId id="270" r:id="rId6"/>
    <p:sldId id="272" r:id="rId7"/>
    <p:sldId id="273" r:id="rId8"/>
    <p:sldId id="274" r:id="rId9"/>
    <p:sldId id="275" r:id="rId10"/>
    <p:sldId id="276" r:id="rId11"/>
    <p:sldId id="277" r:id="rId12"/>
    <p:sldId id="278" r:id="rId13"/>
    <p:sldId id="279" r:id="rId14"/>
    <p:sldId id="284" r:id="rId15"/>
    <p:sldId id="280" r:id="rId16"/>
    <p:sldId id="281" r:id="rId17"/>
    <p:sldId id="282" r:id="rId18"/>
    <p:sldId id="28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768"/>
    <a:srgbClr val="E4A5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120"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40B5B-E3C0-2A47-BE6E-DE4059EA59FB}" type="datetimeFigureOut">
              <a:rPr lang="en-US" smtClean="0"/>
              <a:t>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5EB24-950C-4743-91F7-2A436F9706AC}" type="slidenum">
              <a:rPr lang="en-US" smtClean="0"/>
              <a:t>‹#›</a:t>
            </a:fld>
            <a:endParaRPr lang="en-US"/>
          </a:p>
        </p:txBody>
      </p:sp>
    </p:spTree>
    <p:extLst>
      <p:ext uri="{BB962C8B-B14F-4D97-AF65-F5344CB8AC3E}">
        <p14:creationId xmlns:p14="http://schemas.microsoft.com/office/powerpoint/2010/main" val="6801520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104011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138554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144195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DC63C4-5AE3-A04C-A7AB-F6DB175CF4BC}"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42061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DC63C4-5AE3-A04C-A7AB-F6DB175CF4BC}"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270721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DC63C4-5AE3-A04C-A7AB-F6DB175CF4BC}"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2092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DC63C4-5AE3-A04C-A7AB-F6DB175CF4BC}" type="datetimeFigureOut">
              <a:rPr lang="en-US" smtClean="0"/>
              <a:t>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288874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DC63C4-5AE3-A04C-A7AB-F6DB175CF4BC}" type="datetimeFigureOut">
              <a:rPr lang="en-US" smtClean="0"/>
              <a:t>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4307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C63C4-5AE3-A04C-A7AB-F6DB175CF4BC}" type="datetimeFigureOut">
              <a:rPr lang="en-US" smtClean="0"/>
              <a:t>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81554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C63C4-5AE3-A04C-A7AB-F6DB175CF4BC}"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92863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DC63C4-5AE3-A04C-A7AB-F6DB175CF4BC}"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48D89-C360-D545-9F3A-54DEFA3863DE}" type="slidenum">
              <a:rPr lang="en-US" smtClean="0"/>
              <a:t>‹#›</a:t>
            </a:fld>
            <a:endParaRPr lang="en-US"/>
          </a:p>
        </p:txBody>
      </p:sp>
    </p:spTree>
    <p:extLst>
      <p:ext uri="{BB962C8B-B14F-4D97-AF65-F5344CB8AC3E}">
        <p14:creationId xmlns:p14="http://schemas.microsoft.com/office/powerpoint/2010/main" val="30249633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C63C4-5AE3-A04C-A7AB-F6DB175CF4BC}" type="datetimeFigureOut">
              <a:rPr lang="en-US" smtClean="0"/>
              <a:t>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48D89-C360-D545-9F3A-54DEFA3863DE}" type="slidenum">
              <a:rPr lang="en-US" smtClean="0"/>
              <a:t>‹#›</a:t>
            </a:fld>
            <a:endParaRPr lang="en-US"/>
          </a:p>
        </p:txBody>
      </p:sp>
    </p:spTree>
    <p:extLst>
      <p:ext uri="{BB962C8B-B14F-4D97-AF65-F5344CB8AC3E}">
        <p14:creationId xmlns:p14="http://schemas.microsoft.com/office/powerpoint/2010/main" val="3707575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jpg"/><Relationship Id="rId5" Type="http://schemas.openxmlformats.org/officeDocument/2006/relationships/image" Target="../media/image5.jpg"/><Relationship Id="rId6" Type="http://schemas.openxmlformats.org/officeDocument/2006/relationships/oleObject" Target="../embeddings/oleObject1.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hyperlink" Target="http://cepac.icer-review.org/?page_id=1066" TargetMode="Externa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81579"/>
            <a:ext cx="9144000" cy="78569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B3768"/>
              </a:solidFill>
            </a:endParaRPr>
          </a:p>
        </p:txBody>
      </p:sp>
      <p:sp>
        <p:nvSpPr>
          <p:cNvPr id="7" name="Rectangle 6"/>
          <p:cNvSpPr/>
          <p:nvPr/>
        </p:nvSpPr>
        <p:spPr>
          <a:xfrm>
            <a:off x="0" y="0"/>
            <a:ext cx="9144000" cy="785692"/>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B3768"/>
              </a:solidFill>
            </a:endParaRPr>
          </a:p>
        </p:txBody>
      </p:sp>
      <p:sp>
        <p:nvSpPr>
          <p:cNvPr id="8" name="TextBox 7"/>
          <p:cNvSpPr txBox="1"/>
          <p:nvPr/>
        </p:nvSpPr>
        <p:spPr>
          <a:xfrm>
            <a:off x="827669" y="3232150"/>
            <a:ext cx="7498133" cy="1384995"/>
          </a:xfrm>
          <a:prstGeom prst="rect">
            <a:avLst/>
          </a:prstGeom>
          <a:noFill/>
        </p:spPr>
        <p:txBody>
          <a:bodyPr wrap="square" rtlCol="0">
            <a:spAutoFit/>
          </a:bodyPr>
          <a:lstStyle/>
          <a:p>
            <a:pPr algn="ctr"/>
            <a:r>
              <a:rPr lang="en-US" sz="2800" dirty="0" smtClean="0">
                <a:solidFill>
                  <a:srgbClr val="1B3768"/>
                </a:solidFill>
                <a:latin typeface="Neutraface Text Demi"/>
                <a:cs typeface="Neutraface Text Demi"/>
              </a:rPr>
              <a:t>National Diabetes Prevention Program (NDPP)</a:t>
            </a:r>
          </a:p>
          <a:p>
            <a:pPr algn="ctr"/>
            <a:r>
              <a:rPr lang="en-US" sz="2800" dirty="0" smtClean="0">
                <a:solidFill>
                  <a:srgbClr val="1B3768"/>
                </a:solidFill>
                <a:latin typeface="Neutraface Text Demi"/>
                <a:cs typeface="Neutraface Text Demi"/>
              </a:rPr>
              <a:t>Community Health Workers (CHW)</a:t>
            </a:r>
          </a:p>
          <a:p>
            <a:pPr algn="ctr"/>
            <a:r>
              <a:rPr lang="en-US" sz="2800" dirty="0" smtClean="0">
                <a:solidFill>
                  <a:srgbClr val="1B3768"/>
                </a:solidFill>
                <a:latin typeface="Neutraface Text Demi"/>
                <a:cs typeface="Neutraface Text Demi"/>
              </a:rPr>
              <a:t>Population Health Plan</a:t>
            </a:r>
            <a:endParaRPr lang="en-US" sz="2800" dirty="0">
              <a:solidFill>
                <a:srgbClr val="1B3768"/>
              </a:solidFill>
              <a:latin typeface="Neutraface Text Demi"/>
              <a:cs typeface="Neutraface Text Demi"/>
            </a:endParaRPr>
          </a:p>
        </p:txBody>
      </p:sp>
      <p:pic>
        <p:nvPicPr>
          <p:cNvPr id="3" name="Picture 2" descr="sim logo_f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969" y="1622794"/>
            <a:ext cx="3171476" cy="1206154"/>
          </a:xfrm>
          <a:prstGeom prst="rect">
            <a:avLst/>
          </a:prstGeom>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89" y="1546043"/>
            <a:ext cx="3255106" cy="144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1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CHW Progress to Date: Pilot Projects</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3139321"/>
          </a:xfrm>
          <a:prstGeom prst="rect">
            <a:avLst/>
          </a:prstGeom>
        </p:spPr>
        <p:txBody>
          <a:bodyPr wrap="square">
            <a:spAutoFit/>
          </a:bodyPr>
          <a:lstStyle/>
          <a:p>
            <a:pPr marL="342900" lvl="0" indent="-342900">
              <a:buFont typeface="Arial"/>
              <a:buChar char="•"/>
            </a:pPr>
            <a:r>
              <a:rPr lang="en-US" sz="2400" dirty="0">
                <a:solidFill>
                  <a:schemeClr val="tx1">
                    <a:lumMod val="75000"/>
                    <a:lumOff val="25000"/>
                  </a:schemeClr>
                </a:solidFill>
              </a:rPr>
              <a:t>4 pilots funded  </a:t>
            </a:r>
          </a:p>
          <a:p>
            <a:pPr marL="800100" lvl="1" indent="-342900">
              <a:buFont typeface="Arial"/>
              <a:buChar char="•"/>
            </a:pPr>
            <a:r>
              <a:rPr lang="en-US" dirty="0">
                <a:solidFill>
                  <a:schemeClr val="tx1">
                    <a:lumMod val="75000"/>
                    <a:lumOff val="25000"/>
                  </a:schemeClr>
                </a:solidFill>
              </a:rPr>
              <a:t>9 CHWs hired under project sites </a:t>
            </a:r>
          </a:p>
          <a:p>
            <a:pPr marL="800100" lvl="1" indent="-342900">
              <a:buFont typeface="Arial"/>
              <a:buChar char="•"/>
            </a:pPr>
            <a:r>
              <a:rPr lang="en-US" dirty="0">
                <a:solidFill>
                  <a:schemeClr val="tx1">
                    <a:lumMod val="75000"/>
                    <a:lumOff val="25000"/>
                  </a:schemeClr>
                </a:solidFill>
              </a:rPr>
              <a:t>Geographic diversity/representation</a:t>
            </a:r>
          </a:p>
          <a:p>
            <a:pPr marL="800100" lvl="1" indent="-342900">
              <a:buFont typeface="Arial"/>
              <a:buChar char="•"/>
            </a:pPr>
            <a:r>
              <a:rPr lang="en-US" dirty="0">
                <a:solidFill>
                  <a:schemeClr val="tx1">
                    <a:lumMod val="75000"/>
                    <a:lumOff val="25000"/>
                  </a:schemeClr>
                </a:solidFill>
              </a:rPr>
              <a:t>Trainings held Nov. 2014 - CHWs, </a:t>
            </a:r>
            <a:r>
              <a:rPr lang="en-US" dirty="0" smtClean="0">
                <a:solidFill>
                  <a:schemeClr val="tx1">
                    <a:lumMod val="75000"/>
                    <a:lumOff val="25000"/>
                  </a:schemeClr>
                </a:solidFill>
              </a:rPr>
              <a:t>supervisors</a:t>
            </a:r>
            <a:br>
              <a:rPr lang="en-US" dirty="0" smtClean="0">
                <a:solidFill>
                  <a:schemeClr val="tx1">
                    <a:lumMod val="75000"/>
                    <a:lumOff val="25000"/>
                  </a:schemeClr>
                </a:solidFill>
              </a:rPr>
            </a:br>
            <a:endParaRPr lang="en-US" dirty="0">
              <a:solidFill>
                <a:schemeClr val="tx1">
                  <a:lumMod val="75000"/>
                  <a:lumOff val="25000"/>
                </a:schemeClr>
              </a:solidFill>
            </a:endParaRPr>
          </a:p>
          <a:p>
            <a:pPr marL="342900" lvl="0" indent="-342900">
              <a:buFont typeface="Arial"/>
              <a:buChar char="•"/>
            </a:pPr>
            <a:r>
              <a:rPr lang="en-US" sz="2400" dirty="0">
                <a:solidFill>
                  <a:schemeClr val="tx1">
                    <a:lumMod val="75000"/>
                    <a:lumOff val="25000"/>
                  </a:schemeClr>
                </a:solidFill>
              </a:rPr>
              <a:t>Focus on SIM priorities</a:t>
            </a:r>
          </a:p>
          <a:p>
            <a:pPr marL="800100" lvl="1" indent="-342900">
              <a:buFont typeface="Arial"/>
              <a:buChar char="•"/>
            </a:pPr>
            <a:r>
              <a:rPr lang="en-US" dirty="0">
                <a:solidFill>
                  <a:schemeClr val="tx1">
                    <a:lumMod val="75000"/>
                    <a:lumOff val="25000"/>
                  </a:schemeClr>
                </a:solidFill>
              </a:rPr>
              <a:t>Individuals out of care/in need of medical home</a:t>
            </a:r>
          </a:p>
          <a:p>
            <a:pPr marL="800100" lvl="1" indent="-342900">
              <a:buFont typeface="Arial"/>
              <a:buChar char="•"/>
            </a:pPr>
            <a:r>
              <a:rPr lang="en-US" dirty="0">
                <a:solidFill>
                  <a:schemeClr val="tx1">
                    <a:lumMod val="75000"/>
                    <a:lumOff val="25000"/>
                  </a:schemeClr>
                </a:solidFill>
              </a:rPr>
              <a:t>Individuals with chronic </a:t>
            </a:r>
            <a:r>
              <a:rPr lang="en-US" dirty="0" smtClean="0">
                <a:solidFill>
                  <a:schemeClr val="tx1">
                    <a:lumMod val="75000"/>
                    <a:lumOff val="25000"/>
                  </a:schemeClr>
                </a:solidFill>
              </a:rPr>
              <a:t>conditions</a:t>
            </a:r>
            <a:br>
              <a:rPr lang="en-US" dirty="0" smtClean="0">
                <a:solidFill>
                  <a:schemeClr val="tx1">
                    <a:lumMod val="75000"/>
                    <a:lumOff val="25000"/>
                  </a:schemeClr>
                </a:solidFill>
              </a:rPr>
            </a:br>
            <a:endParaRPr lang="en-US" dirty="0">
              <a:solidFill>
                <a:schemeClr val="tx1">
                  <a:lumMod val="75000"/>
                  <a:lumOff val="25000"/>
                </a:schemeClr>
              </a:solidFill>
            </a:endParaRPr>
          </a:p>
          <a:p>
            <a:pPr marL="342900" lvl="0" indent="-342900">
              <a:buFont typeface="Arial"/>
              <a:buChar char="•"/>
            </a:pPr>
            <a:r>
              <a:rPr lang="en-US" sz="2400" dirty="0">
                <a:solidFill>
                  <a:schemeClr val="tx1">
                    <a:lumMod val="75000"/>
                    <a:lumOff val="25000"/>
                  </a:schemeClr>
                </a:solidFill>
              </a:rPr>
              <a:t>Triple Aim outcomes at pilot project level</a:t>
            </a: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35901852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CHW Moving Forward</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3785652"/>
          </a:xfrm>
          <a:prstGeom prst="rect">
            <a:avLst/>
          </a:prstGeom>
        </p:spPr>
        <p:txBody>
          <a:bodyPr wrap="square">
            <a:spAutoFit/>
          </a:bodyPr>
          <a:lstStyle/>
          <a:p>
            <a:pPr marL="342900" indent="-342900">
              <a:buFont typeface="Arial"/>
              <a:buChar char="•"/>
            </a:pPr>
            <a:r>
              <a:rPr lang="en-US" sz="2400" dirty="0">
                <a:solidFill>
                  <a:schemeClr val="tx1">
                    <a:lumMod val="75000"/>
                    <a:lumOff val="25000"/>
                  </a:schemeClr>
                </a:solidFill>
              </a:rPr>
              <a:t>Provide technical assistance and support for the 4 SIM CHW pilot sites </a:t>
            </a:r>
          </a:p>
          <a:p>
            <a:pPr marL="342900" indent="-342900">
              <a:buFont typeface="Arial"/>
              <a:buChar char="•"/>
            </a:pPr>
            <a:r>
              <a:rPr lang="en-US" sz="2400" dirty="0">
                <a:solidFill>
                  <a:schemeClr val="tx1">
                    <a:lumMod val="75000"/>
                    <a:lumOff val="25000"/>
                  </a:schemeClr>
                </a:solidFill>
              </a:rPr>
              <a:t>Support adoption and spread of CHW model through SIM pilots</a:t>
            </a:r>
          </a:p>
          <a:p>
            <a:pPr marL="342900" indent="-342900">
              <a:buFont typeface="Arial"/>
              <a:buChar char="•"/>
            </a:pPr>
            <a:r>
              <a:rPr lang="en-US" sz="2400" dirty="0">
                <a:solidFill>
                  <a:schemeClr val="tx1">
                    <a:lumMod val="75000"/>
                    <a:lumOff val="25000"/>
                  </a:schemeClr>
                </a:solidFill>
              </a:rPr>
              <a:t>Develop sustainability recommendation, including rationale and mechanism for payment/reimbursement of CHW services</a:t>
            </a:r>
          </a:p>
          <a:p>
            <a:pPr marL="342900" indent="-342900">
              <a:buFont typeface="Arial"/>
              <a:buChar char="•"/>
            </a:pPr>
            <a:r>
              <a:rPr lang="en-US" sz="2400" dirty="0">
                <a:solidFill>
                  <a:schemeClr val="tx1">
                    <a:lumMod val="75000"/>
                    <a:lumOff val="25000"/>
                  </a:schemeClr>
                </a:solidFill>
              </a:rPr>
              <a:t>Develop recommendations related to the process for certifying or registering CHWs, including identifying entities to do so </a:t>
            </a: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7218704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CHW Moving Forward</a:t>
            </a:r>
            <a:endParaRPr lang="en-US" sz="2800" dirty="0">
              <a:solidFill>
                <a:schemeClr val="bg1"/>
              </a:solidFill>
              <a:latin typeface="Neutraface Text Book"/>
              <a:cs typeface="Neutraface Text Book"/>
            </a:endParaRP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
        <p:nvSpPr>
          <p:cNvPr id="6" name="Rectangle 5"/>
          <p:cNvSpPr/>
          <p:nvPr/>
        </p:nvSpPr>
        <p:spPr>
          <a:xfrm>
            <a:off x="846691" y="1445611"/>
            <a:ext cx="7435690" cy="461665"/>
          </a:xfrm>
          <a:prstGeom prst="rect">
            <a:avLst/>
          </a:prstGeom>
        </p:spPr>
        <p:txBody>
          <a:bodyPr wrap="square">
            <a:spAutoFit/>
          </a:bodyPr>
          <a:lstStyle/>
          <a:p>
            <a:pPr marL="0" lvl="1" algn="ctr"/>
            <a:r>
              <a:rPr lang="en-US" sz="2400" dirty="0" err="1" smtClean="0">
                <a:solidFill>
                  <a:schemeClr val="tx1">
                    <a:lumMod val="75000"/>
                    <a:lumOff val="25000"/>
                  </a:schemeClr>
                </a:solidFill>
              </a:rPr>
              <a:t>www.mechw.org</a:t>
            </a:r>
            <a:endParaRPr lang="en-US" sz="2400" dirty="0">
              <a:solidFill>
                <a:schemeClr val="tx1">
                  <a:lumMod val="75000"/>
                  <a:lumOff val="25000"/>
                </a:schemeClr>
              </a:solidFill>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2788" y="2097721"/>
            <a:ext cx="5472579" cy="410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1852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Combined Future Successes</a:t>
            </a:r>
            <a:endParaRPr lang="en-US" sz="2800" dirty="0">
              <a:solidFill>
                <a:schemeClr val="bg1"/>
              </a:solidFill>
              <a:latin typeface="Neutraface Text Book"/>
              <a:cs typeface="Neutraface Text Book"/>
            </a:endParaRPr>
          </a:p>
        </p:txBody>
      </p:sp>
      <p:sp>
        <p:nvSpPr>
          <p:cNvPr id="3" name="Rectangle 2"/>
          <p:cNvSpPr/>
          <p:nvPr/>
        </p:nvSpPr>
        <p:spPr>
          <a:xfrm>
            <a:off x="434201" y="1456467"/>
            <a:ext cx="3886099" cy="4893647"/>
          </a:xfrm>
          <a:prstGeom prst="rect">
            <a:avLst/>
          </a:prstGeom>
        </p:spPr>
        <p:txBody>
          <a:bodyPr wrap="square">
            <a:spAutoFit/>
          </a:bodyPr>
          <a:lstStyle/>
          <a:p>
            <a:pPr algn="ctr"/>
            <a:r>
              <a:rPr lang="en-US" sz="2400" b="1" i="1" u="sng" dirty="0">
                <a:solidFill>
                  <a:schemeClr val="accent1">
                    <a:lumMod val="75000"/>
                  </a:schemeClr>
                </a:solidFill>
              </a:rPr>
              <a:t>CHW</a:t>
            </a:r>
          </a:p>
          <a:p>
            <a:pPr marL="342900" indent="-342900">
              <a:buFont typeface="Arial"/>
              <a:buChar char="•"/>
            </a:pPr>
            <a:r>
              <a:rPr lang="en-US" sz="2400" dirty="0">
                <a:solidFill>
                  <a:schemeClr val="tx1">
                    <a:lumMod val="75000"/>
                    <a:lumOff val="25000"/>
                  </a:schemeClr>
                </a:solidFill>
              </a:rPr>
              <a:t>CHWs valued to provide culturally appropriate info and outreach  </a:t>
            </a:r>
          </a:p>
          <a:p>
            <a:pPr marL="342900" indent="-342900">
              <a:buFont typeface="Arial"/>
              <a:buChar char="•"/>
            </a:pPr>
            <a:r>
              <a:rPr lang="en-US" sz="2400" dirty="0">
                <a:solidFill>
                  <a:schemeClr val="tx1">
                    <a:lumMod val="75000"/>
                    <a:lumOff val="25000"/>
                  </a:schemeClr>
                </a:solidFill>
              </a:rPr>
              <a:t>Adoption/integration of CHWs into care teams, community organizations </a:t>
            </a:r>
          </a:p>
          <a:p>
            <a:pPr marL="342900" lvl="1" indent="-342900">
              <a:buFont typeface="Arial" panose="020B0604020202020204" pitchFamily="34" charset="0"/>
              <a:buChar char="•"/>
            </a:pPr>
            <a:r>
              <a:rPr lang="en-US" sz="2400" dirty="0">
                <a:solidFill>
                  <a:schemeClr val="tx1">
                    <a:lumMod val="75000"/>
                    <a:lumOff val="25000"/>
                  </a:schemeClr>
                </a:solidFill>
              </a:rPr>
              <a:t>Workforce model that fills emerging need in Maine/supports clinicians practicing at top of license</a:t>
            </a:r>
          </a:p>
          <a:p>
            <a:pPr marL="342900" indent="-342900">
              <a:buFont typeface="Arial"/>
              <a:buChar char="•"/>
            </a:pPr>
            <a:r>
              <a:rPr lang="en-US" sz="2400" dirty="0">
                <a:solidFill>
                  <a:schemeClr val="tx1">
                    <a:lumMod val="75000"/>
                    <a:lumOff val="25000"/>
                  </a:schemeClr>
                </a:solidFill>
              </a:rPr>
              <a:t>New payment structures include CHWs</a:t>
            </a: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
        <p:nvSpPr>
          <p:cNvPr id="6" name="Rectangle 5"/>
          <p:cNvSpPr/>
          <p:nvPr/>
        </p:nvSpPr>
        <p:spPr>
          <a:xfrm>
            <a:off x="4526975" y="1491278"/>
            <a:ext cx="4091913" cy="4862869"/>
          </a:xfrm>
          <a:prstGeom prst="rect">
            <a:avLst/>
          </a:prstGeom>
        </p:spPr>
        <p:txBody>
          <a:bodyPr wrap="square">
            <a:spAutoFit/>
          </a:bodyPr>
          <a:lstStyle/>
          <a:p>
            <a:pPr algn="ctr"/>
            <a:r>
              <a:rPr lang="en-US" sz="2400" b="1" i="1" u="sng" dirty="0" smtClean="0">
                <a:solidFill>
                  <a:schemeClr val="accent1">
                    <a:lumMod val="75000"/>
                  </a:schemeClr>
                </a:solidFill>
              </a:rPr>
              <a:t>NDPP</a:t>
            </a:r>
            <a:endParaRPr lang="en-US" sz="2400" b="1" i="1" u="sng" dirty="0">
              <a:solidFill>
                <a:schemeClr val="accent1">
                  <a:lumMod val="75000"/>
                </a:schemeClr>
              </a:solidFill>
            </a:endParaRPr>
          </a:p>
          <a:p>
            <a:pPr marL="342900" indent="-342900">
              <a:buFont typeface="Arial"/>
              <a:buChar char="•"/>
            </a:pPr>
            <a:r>
              <a:rPr lang="en-US" sz="2200" dirty="0">
                <a:solidFill>
                  <a:schemeClr val="tx1">
                    <a:lumMod val="75000"/>
                    <a:lumOff val="25000"/>
                  </a:schemeClr>
                </a:solidFill>
              </a:rPr>
              <a:t>Health systems, businesses, and community organizations in Maine sustain NDPP Lifestyle Coaching and Program delivery system</a:t>
            </a:r>
          </a:p>
          <a:p>
            <a:pPr marL="342900" indent="-342900">
              <a:buFont typeface="Arial"/>
              <a:buChar char="•"/>
            </a:pPr>
            <a:r>
              <a:rPr lang="en-US" sz="2200" dirty="0">
                <a:solidFill>
                  <a:schemeClr val="tx1">
                    <a:lumMod val="75000"/>
                    <a:lumOff val="25000"/>
                  </a:schemeClr>
                </a:solidFill>
              </a:rPr>
              <a:t>Protocols in provider practices are incentivized to refer high risk eligible patients to NDPP, and support them being completers</a:t>
            </a:r>
          </a:p>
          <a:p>
            <a:pPr marL="342900" indent="-342900">
              <a:buFont typeface="Arial"/>
              <a:buChar char="•"/>
            </a:pPr>
            <a:r>
              <a:rPr lang="en-US" sz="2200" dirty="0">
                <a:solidFill>
                  <a:schemeClr val="tx1">
                    <a:lumMod val="75000"/>
                    <a:lumOff val="25000"/>
                  </a:schemeClr>
                </a:solidFill>
              </a:rPr>
              <a:t>New payment structures include NDPP delivery/completion</a:t>
            </a:r>
          </a:p>
        </p:txBody>
      </p:sp>
    </p:spTree>
    <p:extLst>
      <p:ext uri="{BB962C8B-B14F-4D97-AF65-F5344CB8AC3E}">
        <p14:creationId xmlns:p14="http://schemas.microsoft.com/office/powerpoint/2010/main" val="35901852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Population Health Plan</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3416320"/>
          </a:xfrm>
          <a:prstGeom prst="rect">
            <a:avLst/>
          </a:prstGeom>
        </p:spPr>
        <p:txBody>
          <a:bodyPr wrap="square">
            <a:spAutoFit/>
          </a:bodyPr>
          <a:lstStyle/>
          <a:p>
            <a:pPr lvl="1"/>
            <a:r>
              <a:rPr lang="en-US" sz="2400" dirty="0">
                <a:solidFill>
                  <a:schemeClr val="tx1">
                    <a:lumMod val="75000"/>
                    <a:lumOff val="25000"/>
                  </a:schemeClr>
                </a:solidFill>
              </a:rPr>
              <a:t>Population health is defined as the health outcomes of a group of individuals, including the distribution of such outcomes within the group…it is understood that population health outcomes are the product of multiple determinants of health including medical care, public health, genetics, behaviors, social factors and environmental factors. </a:t>
            </a:r>
            <a:endParaRPr lang="en-US" sz="2400" dirty="0" smtClean="0">
              <a:solidFill>
                <a:schemeClr val="tx1">
                  <a:lumMod val="75000"/>
                  <a:lumOff val="25000"/>
                </a:schemeClr>
              </a:solidFill>
            </a:endParaRPr>
          </a:p>
          <a:p>
            <a:pPr lvl="1"/>
            <a:endParaRPr lang="en-US" sz="2400" dirty="0">
              <a:solidFill>
                <a:schemeClr val="tx1">
                  <a:lumMod val="75000"/>
                  <a:lumOff val="25000"/>
                </a:schemeClr>
              </a:solidFill>
            </a:endParaRPr>
          </a:p>
          <a:p>
            <a:pPr algn="r"/>
            <a:r>
              <a:rPr lang="en-US" i="1" dirty="0">
                <a:solidFill>
                  <a:schemeClr val="tx1">
                    <a:lumMod val="75000"/>
                    <a:lumOff val="25000"/>
                  </a:schemeClr>
                </a:solidFill>
              </a:rPr>
              <a:t>IOM Roundtable on Improving Population Health </a:t>
            </a:r>
            <a:endParaRPr lang="en-US" i="1" dirty="0">
              <a:solidFill>
                <a:schemeClr val="tx1">
                  <a:lumMod val="75000"/>
                  <a:lumOff val="25000"/>
                </a:schemeClr>
              </a:solidFill>
            </a:endParaRP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1020335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Population Health Plan</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3693319"/>
          </a:xfrm>
          <a:prstGeom prst="rect">
            <a:avLst/>
          </a:prstGeom>
        </p:spPr>
        <p:txBody>
          <a:bodyPr wrap="square">
            <a:spAutoFit/>
          </a:bodyPr>
          <a:lstStyle/>
          <a:p>
            <a:pPr marL="342900" indent="-342900">
              <a:buFont typeface="Arial"/>
              <a:buChar char="•"/>
            </a:pPr>
            <a:r>
              <a:rPr lang="en-US" sz="2400" dirty="0">
                <a:solidFill>
                  <a:schemeClr val="tx1">
                    <a:lumMod val="75000"/>
                    <a:lumOff val="25000"/>
                  </a:schemeClr>
                </a:solidFill>
              </a:rPr>
              <a:t>Focuses on leveraging and aligning health transformation initiatives throughout the state and within communities to improve the health status of their population.</a:t>
            </a:r>
          </a:p>
          <a:p>
            <a:pPr algn="r"/>
            <a:r>
              <a:rPr lang="en-US" dirty="0">
                <a:solidFill>
                  <a:schemeClr val="tx1">
                    <a:lumMod val="75000"/>
                    <a:lumOff val="25000"/>
                  </a:schemeClr>
                </a:solidFill>
              </a:rPr>
              <a:t>CMS Year 2 Guidance</a:t>
            </a:r>
          </a:p>
          <a:p>
            <a:pPr algn="r"/>
            <a:endParaRPr lang="en-US" sz="2400" dirty="0">
              <a:solidFill>
                <a:schemeClr val="tx1">
                  <a:lumMod val="75000"/>
                  <a:lumOff val="25000"/>
                </a:schemeClr>
              </a:solidFill>
            </a:endParaRPr>
          </a:p>
          <a:p>
            <a:pPr marL="342900" indent="-342900">
              <a:buFont typeface="Arial"/>
              <a:buChar char="•"/>
            </a:pPr>
            <a:r>
              <a:rPr lang="en-US" sz="2400" dirty="0">
                <a:solidFill>
                  <a:schemeClr val="tx1">
                    <a:lumMod val="75000"/>
                    <a:lumOff val="25000"/>
                  </a:schemeClr>
                </a:solidFill>
              </a:rPr>
              <a:t>Focuses to include: </a:t>
            </a:r>
          </a:p>
          <a:p>
            <a:pPr marL="800100" lvl="1" indent="-342900">
              <a:buFont typeface="Arial"/>
              <a:buChar char="•"/>
            </a:pPr>
            <a:r>
              <a:rPr lang="en-US" dirty="0">
                <a:solidFill>
                  <a:schemeClr val="tx1">
                    <a:lumMod val="75000"/>
                    <a:lumOff val="25000"/>
                  </a:schemeClr>
                </a:solidFill>
              </a:rPr>
              <a:t>Diabetes, Obesity, and Tobacco Use</a:t>
            </a:r>
          </a:p>
          <a:p>
            <a:pPr marL="800100" lvl="1" indent="-342900">
              <a:buFont typeface="Arial"/>
              <a:buChar char="•"/>
            </a:pPr>
            <a:endParaRPr lang="en-US" sz="2400" dirty="0">
              <a:solidFill>
                <a:schemeClr val="tx1">
                  <a:lumMod val="75000"/>
                  <a:lumOff val="25000"/>
                </a:schemeClr>
              </a:solidFill>
            </a:endParaRPr>
          </a:p>
          <a:p>
            <a:pPr marL="342900" indent="-342900">
              <a:buFont typeface="Arial"/>
              <a:buChar char="•"/>
            </a:pPr>
            <a:r>
              <a:rPr lang="en-US" sz="2400" dirty="0">
                <a:solidFill>
                  <a:schemeClr val="tx1">
                    <a:lumMod val="75000"/>
                    <a:lumOff val="25000"/>
                  </a:schemeClr>
                </a:solidFill>
              </a:rPr>
              <a:t>Due September 2016 to CMS</a:t>
            </a: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1020335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National Diabetes Prevention Program (NDPP)</a:t>
            </a:r>
            <a:endParaRPr lang="en-US" sz="2800" dirty="0">
              <a:solidFill>
                <a:schemeClr val="bg1"/>
              </a:solidFill>
              <a:latin typeface="Neutraface Text Book"/>
              <a:cs typeface="Neutraface Text Book"/>
            </a:endParaRPr>
          </a:p>
        </p:txBody>
      </p:sp>
      <p:sp>
        <p:nvSpPr>
          <p:cNvPr id="5" name="Content Placeholder 2"/>
          <p:cNvSpPr txBox="1">
            <a:spLocks/>
          </p:cNvSpPr>
          <p:nvPr/>
        </p:nvSpPr>
        <p:spPr>
          <a:xfrm>
            <a:off x="457200" y="1600200"/>
            <a:ext cx="7966298" cy="4525963"/>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a:buChar char="•"/>
            </a:pPr>
            <a:r>
              <a:rPr lang="en-US" sz="2400" dirty="0" smtClean="0">
                <a:solidFill>
                  <a:schemeClr val="tx1">
                    <a:lumMod val="75000"/>
                    <a:lumOff val="25000"/>
                  </a:schemeClr>
                </a:solidFill>
              </a:rPr>
              <a:t>NDPP</a:t>
            </a:r>
            <a:r>
              <a:rPr lang="en-US" sz="2400" b="1" dirty="0" smtClean="0">
                <a:solidFill>
                  <a:schemeClr val="tx1">
                    <a:lumMod val="75000"/>
                    <a:lumOff val="25000"/>
                  </a:schemeClr>
                </a:solidFill>
              </a:rPr>
              <a:t> </a:t>
            </a:r>
            <a:r>
              <a:rPr lang="en-US" sz="2400" dirty="0" smtClean="0">
                <a:solidFill>
                  <a:schemeClr val="tx1">
                    <a:lumMod val="75000"/>
                    <a:lumOff val="25000"/>
                  </a:schemeClr>
                </a:solidFill>
              </a:rPr>
              <a:t>is based on a research study that demonstrated: </a:t>
            </a:r>
          </a:p>
          <a:p>
            <a:pPr lvl="2" algn="l"/>
            <a:r>
              <a:rPr lang="en-US" sz="1800" dirty="0" smtClean="0">
                <a:solidFill>
                  <a:schemeClr val="tx1">
                    <a:lumMod val="75000"/>
                    <a:lumOff val="25000"/>
                  </a:schemeClr>
                </a:solidFill>
              </a:rPr>
              <a:t>-  Adults at high risk for type 2 diabetes can prevent or delay the disease by 58% (71% if over age 60) by making modest lifestyle changes through a structured program. </a:t>
            </a:r>
          </a:p>
          <a:p>
            <a:pPr marL="457200" indent="-457200" algn="l">
              <a:buFont typeface="Arial"/>
              <a:buChar char="•"/>
            </a:pPr>
            <a:r>
              <a:rPr lang="en-US" sz="2400" dirty="0" smtClean="0">
                <a:solidFill>
                  <a:schemeClr val="tx1">
                    <a:lumMod val="75000"/>
                    <a:lumOff val="25000"/>
                  </a:schemeClr>
                </a:solidFill>
              </a:rPr>
              <a:t>Lifestyle coaches work with a group to help them reduce their risk of developing type 2 diabetes by:</a:t>
            </a:r>
          </a:p>
          <a:p>
            <a:pPr lvl="2" algn="l"/>
            <a:r>
              <a:rPr lang="en-US" sz="1800" dirty="0" smtClean="0">
                <a:solidFill>
                  <a:schemeClr val="tx1">
                    <a:lumMod val="75000"/>
                    <a:lumOff val="25000"/>
                  </a:schemeClr>
                </a:solidFill>
              </a:rPr>
              <a:t>-  Losing weight through healthy eating  </a:t>
            </a:r>
          </a:p>
          <a:p>
            <a:pPr lvl="2" algn="l"/>
            <a:r>
              <a:rPr lang="en-US" sz="1800" dirty="0" smtClean="0">
                <a:solidFill>
                  <a:schemeClr val="tx1">
                    <a:lumMod val="75000"/>
                    <a:lumOff val="25000"/>
                  </a:schemeClr>
                </a:solidFill>
              </a:rPr>
              <a:t>-  Being more physically active  </a:t>
            </a:r>
          </a:p>
          <a:p>
            <a:pPr lvl="2" algn="l"/>
            <a:r>
              <a:rPr lang="en-US" sz="1800" dirty="0" smtClean="0">
                <a:solidFill>
                  <a:schemeClr val="tx1">
                    <a:lumMod val="75000"/>
                    <a:lumOff val="25000"/>
                  </a:schemeClr>
                </a:solidFill>
              </a:rPr>
              <a:t>-  Learning to identify and address barriers to healthy eating and physical activity</a:t>
            </a:r>
          </a:p>
          <a:p>
            <a:pPr marL="342900" lvl="1" indent="-342900" algn="l">
              <a:buFont typeface="Arial" panose="020B0604020202020204" pitchFamily="34" charset="0"/>
              <a:buChar char="•"/>
            </a:pPr>
            <a:r>
              <a:rPr lang="en-US" sz="2400" dirty="0" smtClean="0">
                <a:solidFill>
                  <a:schemeClr val="tx1">
                    <a:lumMod val="75000"/>
                    <a:lumOff val="25000"/>
                  </a:schemeClr>
                </a:solidFill>
              </a:rPr>
              <a:t>Even after ten years, those who participated had a 34% lower rate of type 2 diabetes.</a:t>
            </a:r>
          </a:p>
          <a:p>
            <a:pPr algn="r"/>
            <a:r>
              <a:rPr lang="en-US" sz="1800" i="1" dirty="0" smtClean="0">
                <a:solidFill>
                  <a:schemeClr val="tx1">
                    <a:lumMod val="75000"/>
                    <a:lumOff val="25000"/>
                  </a:schemeClr>
                </a:solidFill>
              </a:rPr>
              <a:t>DPP study, NEJM; Feb. 2002</a:t>
            </a:r>
            <a:endParaRPr lang="en-US" sz="1800" i="1" dirty="0">
              <a:solidFill>
                <a:schemeClr val="tx1">
                  <a:lumMod val="75000"/>
                  <a:lumOff val="25000"/>
                </a:schemeClr>
              </a:solidFill>
            </a:endParaRP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14505268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a:solidFill>
                  <a:schemeClr val="bg1"/>
                </a:solidFill>
                <a:latin typeface="Neutraface Text Book"/>
                <a:cs typeface="Neutraface Text Book"/>
              </a:rPr>
              <a:t>Implementing NDPP in Maine</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3046988"/>
          </a:xfrm>
          <a:prstGeom prst="rect">
            <a:avLst/>
          </a:prstGeom>
        </p:spPr>
        <p:txBody>
          <a:bodyPr wrap="square">
            <a:spAutoFit/>
          </a:bodyPr>
          <a:lstStyle/>
          <a:p>
            <a:pPr marL="342900" lvl="1" indent="-342900">
              <a:buFont typeface="Arial" panose="020B0604020202020204" pitchFamily="34" charset="0"/>
              <a:buChar char="•"/>
            </a:pPr>
            <a:r>
              <a:rPr lang="en-US" sz="2400" dirty="0">
                <a:solidFill>
                  <a:schemeClr val="tx1">
                    <a:lumMod val="75000"/>
                    <a:lumOff val="25000"/>
                  </a:schemeClr>
                </a:solidFill>
              </a:rPr>
              <a:t>1 in 3 Maine adults are at risk for type 2 diabetes     </a:t>
            </a:r>
          </a:p>
          <a:p>
            <a:pPr marL="342900" lvl="1" indent="-342900">
              <a:buFont typeface="Arial" panose="020B0604020202020204" pitchFamily="34" charset="0"/>
              <a:buChar char="•"/>
            </a:pPr>
            <a:r>
              <a:rPr lang="en-US" sz="2400" dirty="0">
                <a:solidFill>
                  <a:schemeClr val="tx1">
                    <a:lumMod val="75000"/>
                    <a:lumOff val="25000"/>
                  </a:schemeClr>
                </a:solidFill>
              </a:rPr>
              <a:t>For those with pre-diabetes who progress to diabetes, medical expenses are more costly </a:t>
            </a:r>
          </a:p>
          <a:p>
            <a:pPr marL="800100" lvl="2" indent="-342900">
              <a:buFont typeface="Arial" panose="020B0604020202020204" pitchFamily="34" charset="0"/>
              <a:buChar char="•"/>
            </a:pPr>
            <a:r>
              <a:rPr lang="en-US" dirty="0">
                <a:solidFill>
                  <a:schemeClr val="tx1">
                    <a:lumMod val="75000"/>
                    <a:lumOff val="25000"/>
                  </a:schemeClr>
                </a:solidFill>
              </a:rPr>
              <a:t>Medical expenses for those with diabetes diagnosis on average 2.3 times more compared to those without diabetes </a:t>
            </a:r>
          </a:p>
          <a:p>
            <a:pPr lvl="1" indent="-457200">
              <a:buFont typeface="Arial" panose="020B0604020202020204" pitchFamily="34" charset="0"/>
              <a:buChar char="•"/>
            </a:pPr>
            <a:r>
              <a:rPr lang="en-US" sz="2400" dirty="0">
                <a:solidFill>
                  <a:schemeClr val="tx1">
                    <a:lumMod val="75000"/>
                    <a:lumOff val="25000"/>
                  </a:schemeClr>
                </a:solidFill>
              </a:rPr>
              <a:t>Maine CDC is leveraging existing work that promotes use of NDPP in Maine – </a:t>
            </a:r>
          </a:p>
          <a:p>
            <a:pPr lvl="2" indent="-457200">
              <a:buFont typeface="Arial" panose="020B0604020202020204" pitchFamily="34" charset="0"/>
              <a:buChar char="•"/>
            </a:pPr>
            <a:r>
              <a:rPr lang="en-US" dirty="0">
                <a:solidFill>
                  <a:schemeClr val="tx1">
                    <a:lumMod val="75000"/>
                    <a:lumOff val="25000"/>
                  </a:schemeClr>
                </a:solidFill>
              </a:rPr>
              <a:t>US CDC work plan activities related to diabetes prevention and control complement SIM work</a:t>
            </a:r>
            <a:endParaRPr lang="en-US" dirty="0">
              <a:solidFill>
                <a:schemeClr val="tx1">
                  <a:lumMod val="75000"/>
                  <a:lumOff val="25000"/>
                </a:schemeClr>
              </a:solidFill>
            </a:endParaRP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5463193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NDPP Progress to Date</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2769989"/>
          </a:xfrm>
          <a:prstGeom prst="rect">
            <a:avLst/>
          </a:prstGeom>
        </p:spPr>
        <p:txBody>
          <a:bodyPr wrap="square">
            <a:spAutoFit/>
          </a:bodyPr>
          <a:lstStyle/>
          <a:p>
            <a:pPr marL="800100" lvl="1" indent="-342900">
              <a:buFont typeface="Arial"/>
              <a:buChar char="•"/>
            </a:pPr>
            <a:r>
              <a:rPr lang="en-US" sz="2400" dirty="0" smtClean="0">
                <a:solidFill>
                  <a:schemeClr val="tx1">
                    <a:lumMod val="75000"/>
                    <a:lumOff val="25000"/>
                  </a:schemeClr>
                </a:solidFill>
              </a:rPr>
              <a:t>Pre-SIM</a:t>
            </a:r>
            <a:r>
              <a:rPr lang="en-US" sz="2400" dirty="0">
                <a:solidFill>
                  <a:schemeClr val="tx1">
                    <a:lumMod val="75000"/>
                    <a:lumOff val="25000"/>
                  </a:schemeClr>
                </a:solidFill>
              </a:rPr>
              <a:t>: 9 NDPP provider sites with 94 lifestyle coaches  </a:t>
            </a:r>
            <a:r>
              <a:rPr lang="en-US" sz="1600" dirty="0">
                <a:solidFill>
                  <a:schemeClr val="tx1">
                    <a:lumMod val="75000"/>
                    <a:lumOff val="25000"/>
                  </a:schemeClr>
                </a:solidFill>
              </a:rPr>
              <a:t>2013</a:t>
            </a:r>
            <a:r>
              <a:rPr lang="en-US" sz="2400" dirty="0">
                <a:solidFill>
                  <a:schemeClr val="tx1">
                    <a:lumMod val="75000"/>
                    <a:lumOff val="25000"/>
                  </a:schemeClr>
                </a:solidFill>
              </a:rPr>
              <a:t>       </a:t>
            </a:r>
          </a:p>
          <a:p>
            <a:pPr marL="800100" lvl="1" indent="-342900">
              <a:buFont typeface="Arial"/>
              <a:buChar char="•"/>
            </a:pPr>
            <a:r>
              <a:rPr lang="en-US" sz="2400" dirty="0">
                <a:solidFill>
                  <a:schemeClr val="tx1">
                    <a:lumMod val="75000"/>
                    <a:lumOff val="25000"/>
                  </a:schemeClr>
                </a:solidFill>
              </a:rPr>
              <a:t>With SIM: 13 provider sites with 114 lifestyle coaches       </a:t>
            </a:r>
            <a:r>
              <a:rPr lang="en-US" sz="1600" dirty="0">
                <a:solidFill>
                  <a:schemeClr val="tx1">
                    <a:lumMod val="75000"/>
                    <a:lumOff val="25000"/>
                  </a:schemeClr>
                </a:solidFill>
              </a:rPr>
              <a:t>2014</a:t>
            </a:r>
          </a:p>
          <a:p>
            <a:pPr marL="800100" lvl="1" indent="-342900">
              <a:buFont typeface="Arial"/>
              <a:buChar char="•"/>
            </a:pPr>
            <a:r>
              <a:rPr lang="en-US" sz="2400" dirty="0">
                <a:solidFill>
                  <a:schemeClr val="tx1">
                    <a:lumMod val="75000"/>
                    <a:lumOff val="25000"/>
                  </a:schemeClr>
                </a:solidFill>
              </a:rPr>
              <a:t>SIM work plan activities: </a:t>
            </a:r>
          </a:p>
          <a:p>
            <a:pPr marL="1257300" lvl="2" indent="-342900">
              <a:buFont typeface="Arial"/>
              <a:buChar char="•"/>
            </a:pPr>
            <a:r>
              <a:rPr lang="en-US" dirty="0">
                <a:solidFill>
                  <a:schemeClr val="tx1">
                    <a:lumMod val="75000"/>
                    <a:lumOff val="25000"/>
                  </a:schemeClr>
                </a:solidFill>
              </a:rPr>
              <a:t>May 2014 - Lifestyle coach training  produced 20 new coaches </a:t>
            </a:r>
          </a:p>
          <a:p>
            <a:pPr marL="1257300" lvl="2" indent="-342900">
              <a:buFont typeface="Arial"/>
              <a:buChar char="•"/>
            </a:pPr>
            <a:r>
              <a:rPr lang="en-US" dirty="0">
                <a:solidFill>
                  <a:schemeClr val="tx1">
                    <a:lumMod val="75000"/>
                    <a:lumOff val="25000"/>
                  </a:schemeClr>
                </a:solidFill>
              </a:rPr>
              <a:t>November 2014 - NDPP Forum held to engage providers, payers, businesses</a:t>
            </a:r>
            <a:endParaRPr lang="en-US" dirty="0">
              <a:solidFill>
                <a:schemeClr val="tx1">
                  <a:lumMod val="75000"/>
                  <a:lumOff val="25000"/>
                </a:schemeClr>
              </a:solidFill>
            </a:endParaRP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17985012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NDPP Moving Forward</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3323987"/>
          </a:xfrm>
          <a:prstGeom prst="rect">
            <a:avLst/>
          </a:prstGeom>
        </p:spPr>
        <p:txBody>
          <a:bodyPr wrap="square">
            <a:spAutoFit/>
          </a:bodyPr>
          <a:lstStyle/>
          <a:p>
            <a:pPr marL="342900" indent="-342900">
              <a:buFont typeface="Arial"/>
              <a:buChar char="•"/>
            </a:pPr>
            <a:r>
              <a:rPr lang="en-US" sz="2400" dirty="0">
                <a:solidFill>
                  <a:srgbClr val="404040"/>
                </a:solidFill>
              </a:rPr>
              <a:t>SIM partnership to explore expansion and sustainability of NDPP </a:t>
            </a:r>
          </a:p>
          <a:p>
            <a:pPr marL="800100" lvl="1" indent="-342900">
              <a:buFont typeface="Arial"/>
              <a:buChar char="•"/>
            </a:pPr>
            <a:r>
              <a:rPr lang="en-US" dirty="0">
                <a:solidFill>
                  <a:srgbClr val="404040"/>
                </a:solidFill>
              </a:rPr>
              <a:t>Promote inclusion of NDPP as part of new multi-payer approaches</a:t>
            </a:r>
          </a:p>
          <a:p>
            <a:pPr marL="800100" lvl="1" indent="-342900">
              <a:buFont typeface="Arial"/>
              <a:buChar char="•"/>
            </a:pPr>
            <a:r>
              <a:rPr lang="en-US" dirty="0">
                <a:solidFill>
                  <a:srgbClr val="404040"/>
                </a:solidFill>
              </a:rPr>
              <a:t>Explore health plan payment for outcomes achieved with eligible populations; pay for completers of NDPP</a:t>
            </a:r>
          </a:p>
          <a:p>
            <a:pPr marL="800100" lvl="1" indent="-342900">
              <a:buFont typeface="Arial"/>
              <a:buChar char="•"/>
            </a:pPr>
            <a:r>
              <a:rPr lang="en-US" dirty="0">
                <a:solidFill>
                  <a:srgbClr val="404040"/>
                </a:solidFill>
              </a:rPr>
              <a:t>Integration within ACO/PCMH as a population health management strategy for people at high risk for Type 2 diabetes</a:t>
            </a:r>
          </a:p>
          <a:p>
            <a:pPr marL="800100" lvl="1" indent="-342900">
              <a:buFont typeface="Arial"/>
              <a:buChar char="•"/>
            </a:pPr>
            <a:endParaRPr lang="en-US" sz="2400" dirty="0">
              <a:solidFill>
                <a:srgbClr val="404040"/>
              </a:solidFill>
            </a:endParaRPr>
          </a:p>
          <a:p>
            <a:pPr marL="342900" indent="-342900">
              <a:buFont typeface="Arial"/>
              <a:buChar char="•"/>
            </a:pPr>
            <a:r>
              <a:rPr lang="en-US" sz="2400" dirty="0">
                <a:solidFill>
                  <a:srgbClr val="404040"/>
                </a:solidFill>
              </a:rPr>
              <a:t>Continue Lifestyle Coach Training and deployment with US CDC Recognized NDPP sites</a:t>
            </a:r>
            <a:endParaRPr lang="en-US" sz="2400" dirty="0">
              <a:solidFill>
                <a:srgbClr val="404040"/>
              </a:solidFill>
            </a:endParaRP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1798501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For More Information on NDPP…</a:t>
            </a:r>
            <a:endParaRPr lang="en-US" sz="2800" dirty="0">
              <a:solidFill>
                <a:schemeClr val="bg1"/>
              </a:solidFill>
              <a:latin typeface="Neutraface Text Book"/>
              <a:cs typeface="Neutraface Text Book"/>
            </a:endParaRPr>
          </a:p>
        </p:txBody>
      </p:sp>
      <p:sp>
        <p:nvSpPr>
          <p:cNvPr id="3" name="Rectangle 2"/>
          <p:cNvSpPr/>
          <p:nvPr/>
        </p:nvSpPr>
        <p:spPr>
          <a:xfrm>
            <a:off x="846691" y="1478179"/>
            <a:ext cx="7435690" cy="461665"/>
          </a:xfrm>
          <a:prstGeom prst="rect">
            <a:avLst/>
          </a:prstGeom>
        </p:spPr>
        <p:txBody>
          <a:bodyPr wrap="square">
            <a:spAutoFit/>
          </a:bodyPr>
          <a:lstStyle/>
          <a:p>
            <a:pPr marL="0" lvl="1" algn="ctr"/>
            <a:r>
              <a:rPr lang="en-US" sz="2400" dirty="0" err="1" smtClean="0">
                <a:solidFill>
                  <a:schemeClr val="tx1">
                    <a:lumMod val="75000"/>
                    <a:lumOff val="25000"/>
                  </a:schemeClr>
                </a:solidFill>
              </a:rPr>
              <a:t>www.ReThinkDiabetes.org</a:t>
            </a:r>
            <a:endParaRPr lang="en-US" sz="2400" dirty="0">
              <a:solidFill>
                <a:schemeClr val="tx1">
                  <a:lumMod val="75000"/>
                  <a:lumOff val="25000"/>
                </a:schemeClr>
              </a:solidFill>
            </a:endParaRPr>
          </a:p>
        </p:txBody>
      </p:sp>
      <p:pic>
        <p:nvPicPr>
          <p:cNvPr id="7" name="Picture 6" descr="sim logo_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019" y="2149400"/>
            <a:ext cx="3050595" cy="4426355"/>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095228203"/>
              </p:ext>
            </p:extLst>
          </p:nvPr>
        </p:nvGraphicFramePr>
        <p:xfrm>
          <a:off x="5437097" y="2247100"/>
          <a:ext cx="1357635" cy="4182967"/>
        </p:xfrm>
        <a:graphic>
          <a:graphicData uri="http://schemas.openxmlformats.org/presentationml/2006/ole">
            <mc:AlternateContent xmlns:mc="http://schemas.openxmlformats.org/markup-compatibility/2006">
              <mc:Choice xmlns:v="urn:schemas-microsoft-com:vml" Requires="v">
                <p:oleObj spid="_x0000_s1033" name="Acrobat Document" r:id="rId6" imgW="5829300" imgH="18440310" progId="Acrobat.Document.11">
                  <p:embed/>
                </p:oleObj>
              </mc:Choice>
              <mc:Fallback>
                <p:oleObj name="Acrobat Document" r:id="rId6" imgW="5829300" imgH="18440310" progId="Acrobat.Document.11">
                  <p:embed/>
                  <p:pic>
                    <p:nvPicPr>
                      <p:cNvPr id="0" name=""/>
                      <p:cNvPicPr/>
                      <p:nvPr/>
                    </p:nvPicPr>
                    <p:blipFill>
                      <a:blip r:embed="rId7"/>
                      <a:stretch>
                        <a:fillRect/>
                      </a:stretch>
                    </p:blipFill>
                    <p:spPr>
                      <a:xfrm>
                        <a:off x="5437097" y="2247100"/>
                        <a:ext cx="1357635" cy="4182967"/>
                      </a:xfrm>
                      <a:prstGeom prst="rect">
                        <a:avLst/>
                      </a:prstGeom>
                    </p:spPr>
                  </p:pic>
                </p:oleObj>
              </mc:Fallback>
            </mc:AlternateContent>
          </a:graphicData>
        </a:graphic>
      </p:graphicFrame>
    </p:spTree>
    <p:extLst>
      <p:ext uri="{BB962C8B-B14F-4D97-AF65-F5344CB8AC3E}">
        <p14:creationId xmlns:p14="http://schemas.microsoft.com/office/powerpoint/2010/main" val="17985012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Community Health Worker Initiative (CHW)</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3877985"/>
          </a:xfrm>
          <a:prstGeom prst="rect">
            <a:avLst/>
          </a:prstGeom>
        </p:spPr>
        <p:txBody>
          <a:bodyPr wrap="square">
            <a:spAutoFit/>
          </a:bodyPr>
          <a:lstStyle/>
          <a:p>
            <a:r>
              <a:rPr lang="en-US" sz="2400" dirty="0">
                <a:solidFill>
                  <a:srgbClr val="404040"/>
                </a:solidFill>
              </a:rPr>
              <a:t>Definition of a community health worker: </a:t>
            </a:r>
            <a:r>
              <a:rPr lang="en-US" sz="2400" dirty="0" smtClean="0">
                <a:solidFill>
                  <a:srgbClr val="404040"/>
                </a:solidFill>
              </a:rPr>
              <a:t/>
            </a:r>
            <a:br>
              <a:rPr lang="en-US" sz="2400" dirty="0" smtClean="0">
                <a:solidFill>
                  <a:srgbClr val="404040"/>
                </a:solidFill>
              </a:rPr>
            </a:br>
            <a:endParaRPr lang="en-US" sz="2400" dirty="0">
              <a:solidFill>
                <a:srgbClr val="404040"/>
              </a:solidFill>
            </a:endParaRPr>
          </a:p>
          <a:p>
            <a:pPr marL="342900" indent="-342900">
              <a:buFont typeface="Arial"/>
              <a:buChar char="•"/>
            </a:pPr>
            <a:r>
              <a:rPr lang="en-US" sz="2400" dirty="0">
                <a:solidFill>
                  <a:srgbClr val="404040"/>
                </a:solidFill>
              </a:rPr>
              <a:t>Trained and trusted public health worker who is respected by the people they serve and applies his/her unique understanding of the experience, socio-economic needs, language and/or culture of the communities served </a:t>
            </a:r>
            <a:r>
              <a:rPr lang="en-US" sz="2400" dirty="0" smtClean="0">
                <a:solidFill>
                  <a:srgbClr val="404040"/>
                </a:solidFill>
              </a:rPr>
              <a:t>to:</a:t>
            </a:r>
            <a:br>
              <a:rPr lang="en-US" sz="2400" dirty="0" smtClean="0">
                <a:solidFill>
                  <a:srgbClr val="404040"/>
                </a:solidFill>
              </a:rPr>
            </a:br>
            <a:endParaRPr lang="en-US" sz="2400" dirty="0" smtClean="0">
              <a:solidFill>
                <a:srgbClr val="404040"/>
              </a:solidFill>
            </a:endParaRPr>
          </a:p>
          <a:p>
            <a:pPr marL="800100" lvl="1" indent="-342900">
              <a:buFont typeface="Arial"/>
              <a:buChar char="•"/>
            </a:pPr>
            <a:r>
              <a:rPr lang="en-US" dirty="0" smtClean="0">
                <a:solidFill>
                  <a:srgbClr val="404040"/>
                </a:solidFill>
              </a:rPr>
              <a:t>Act </a:t>
            </a:r>
            <a:r>
              <a:rPr lang="en-US" dirty="0">
                <a:solidFill>
                  <a:srgbClr val="404040"/>
                </a:solidFill>
              </a:rPr>
              <a:t>as a bridge between providers and individuals to promote health, reduce disparities, and improve service delivery </a:t>
            </a:r>
            <a:endParaRPr lang="en-US" dirty="0" smtClean="0">
              <a:solidFill>
                <a:srgbClr val="404040"/>
              </a:solidFill>
            </a:endParaRPr>
          </a:p>
          <a:p>
            <a:pPr marL="800100" lvl="1" indent="-342900">
              <a:buFont typeface="Arial"/>
              <a:buChar char="•"/>
            </a:pPr>
            <a:r>
              <a:rPr lang="en-US" dirty="0" smtClean="0">
                <a:solidFill>
                  <a:srgbClr val="404040"/>
                </a:solidFill>
              </a:rPr>
              <a:t>Advocate </a:t>
            </a:r>
            <a:r>
              <a:rPr lang="en-US" dirty="0">
                <a:solidFill>
                  <a:srgbClr val="404040"/>
                </a:solidFill>
              </a:rPr>
              <a:t>for individual and community needs</a:t>
            </a:r>
            <a:endParaRPr lang="en-US" dirty="0">
              <a:solidFill>
                <a:srgbClr val="404040"/>
              </a:solidFill>
            </a:endParaRP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17985012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Community Health Workers</a:t>
            </a:r>
            <a:endParaRPr lang="en-US" sz="2800" dirty="0">
              <a:solidFill>
                <a:schemeClr val="bg1"/>
              </a:solidFill>
              <a:latin typeface="Neutraface Text Book"/>
              <a:cs typeface="Neutraface Text Book"/>
            </a:endParaRPr>
          </a:p>
        </p:txBody>
      </p:sp>
      <p:sp>
        <p:nvSpPr>
          <p:cNvPr id="3" name="Rectangle 2"/>
          <p:cNvSpPr/>
          <p:nvPr/>
        </p:nvSpPr>
        <p:spPr>
          <a:xfrm>
            <a:off x="521041" y="1944987"/>
            <a:ext cx="8098886" cy="3662541"/>
          </a:xfrm>
          <a:prstGeom prst="rect">
            <a:avLst/>
          </a:prstGeom>
        </p:spPr>
        <p:txBody>
          <a:bodyPr wrap="square">
            <a:spAutoFit/>
          </a:bodyPr>
          <a:lstStyle/>
          <a:p>
            <a:pPr marL="45720" indent="0">
              <a:buNone/>
            </a:pPr>
            <a:r>
              <a:rPr lang="en-US" sz="2400" dirty="0">
                <a:solidFill>
                  <a:schemeClr val="tx1">
                    <a:lumMod val="75000"/>
                    <a:lumOff val="25000"/>
                  </a:schemeClr>
                </a:solidFill>
              </a:rPr>
              <a:t>Contributions of CHWS: </a:t>
            </a:r>
          </a:p>
          <a:p>
            <a:pPr lvl="1"/>
            <a:r>
              <a:rPr lang="en-US" sz="2400" dirty="0" smtClean="0">
                <a:solidFill>
                  <a:schemeClr val="tx1">
                    <a:lumMod val="75000"/>
                    <a:lumOff val="25000"/>
                  </a:schemeClr>
                </a:solidFill>
              </a:rPr>
              <a:t>-  Improving </a:t>
            </a:r>
            <a:r>
              <a:rPr lang="en-US" sz="2400" dirty="0">
                <a:solidFill>
                  <a:schemeClr val="tx1">
                    <a:lumMod val="75000"/>
                    <a:lumOff val="25000"/>
                  </a:schemeClr>
                </a:solidFill>
              </a:rPr>
              <a:t>health outcomes</a:t>
            </a:r>
          </a:p>
          <a:p>
            <a:pPr lvl="1"/>
            <a:r>
              <a:rPr lang="en-US" sz="2400" dirty="0" smtClean="0">
                <a:solidFill>
                  <a:schemeClr val="tx1">
                    <a:lumMod val="75000"/>
                    <a:lumOff val="25000"/>
                  </a:schemeClr>
                </a:solidFill>
              </a:rPr>
              <a:t>-  Supporting </a:t>
            </a:r>
            <a:r>
              <a:rPr lang="en-US" sz="2400" dirty="0">
                <a:solidFill>
                  <a:schemeClr val="tx1">
                    <a:lumMod val="75000"/>
                    <a:lumOff val="25000"/>
                  </a:schemeClr>
                </a:solidFill>
              </a:rPr>
              <a:t>appropriate utilization of health care services</a:t>
            </a:r>
          </a:p>
          <a:p>
            <a:pPr lvl="1"/>
            <a:r>
              <a:rPr lang="en-US" sz="2400" dirty="0" smtClean="0">
                <a:solidFill>
                  <a:schemeClr val="tx1">
                    <a:lumMod val="75000"/>
                    <a:lumOff val="25000"/>
                  </a:schemeClr>
                </a:solidFill>
              </a:rPr>
              <a:t>-  Increased </a:t>
            </a:r>
            <a:r>
              <a:rPr lang="en-US" sz="2400" dirty="0">
                <a:solidFill>
                  <a:schemeClr val="tx1">
                    <a:lumMod val="75000"/>
                    <a:lumOff val="25000"/>
                  </a:schemeClr>
                </a:solidFill>
              </a:rPr>
              <a:t>cost </a:t>
            </a:r>
            <a:r>
              <a:rPr lang="en-US" sz="2400" dirty="0" smtClean="0">
                <a:solidFill>
                  <a:schemeClr val="tx1">
                    <a:lumMod val="75000"/>
                    <a:lumOff val="25000"/>
                  </a:schemeClr>
                </a:solidFill>
              </a:rPr>
              <a:t>savings</a:t>
            </a:r>
          </a:p>
          <a:p>
            <a:pPr marL="1257300" lvl="2" indent="-342900">
              <a:buFont typeface="Arial"/>
              <a:buChar char="•"/>
            </a:pPr>
            <a:r>
              <a:rPr lang="en-US" dirty="0" smtClean="0">
                <a:solidFill>
                  <a:schemeClr val="tx1">
                    <a:lumMod val="75000"/>
                    <a:lumOff val="25000"/>
                  </a:schemeClr>
                </a:solidFill>
              </a:rPr>
              <a:t>Chronic </a:t>
            </a:r>
            <a:r>
              <a:rPr lang="en-US" dirty="0">
                <a:solidFill>
                  <a:schemeClr val="tx1">
                    <a:lumMod val="75000"/>
                    <a:lumOff val="25000"/>
                  </a:schemeClr>
                </a:solidFill>
              </a:rPr>
              <a:t>disease support </a:t>
            </a:r>
          </a:p>
          <a:p>
            <a:pPr marL="1257300" lvl="2" indent="-342900">
              <a:buFont typeface="Arial"/>
              <a:buChar char="•"/>
            </a:pPr>
            <a:r>
              <a:rPr lang="en-US" dirty="0">
                <a:solidFill>
                  <a:schemeClr val="tx1">
                    <a:lumMod val="75000"/>
                    <a:lumOff val="25000"/>
                  </a:schemeClr>
                </a:solidFill>
              </a:rPr>
              <a:t>Cancer screening</a:t>
            </a:r>
          </a:p>
          <a:p>
            <a:pPr marL="1257300" lvl="2" indent="-342900">
              <a:buFont typeface="Arial"/>
              <a:buChar char="•"/>
            </a:pPr>
            <a:r>
              <a:rPr lang="en-US" dirty="0">
                <a:solidFill>
                  <a:schemeClr val="tx1">
                    <a:lumMod val="75000"/>
                    <a:lumOff val="25000"/>
                  </a:schemeClr>
                </a:solidFill>
              </a:rPr>
              <a:t>High risk or high consumers of health care services</a:t>
            </a:r>
          </a:p>
          <a:p>
            <a:pPr marL="342900" indent="-342900">
              <a:buFont typeface="Arial"/>
              <a:buChar char="•"/>
            </a:pPr>
            <a:r>
              <a:rPr lang="en-US" sz="2400" dirty="0">
                <a:solidFill>
                  <a:schemeClr val="tx1">
                    <a:lumMod val="75000"/>
                    <a:lumOff val="25000"/>
                  </a:schemeClr>
                </a:solidFill>
              </a:rPr>
              <a:t>Majority of studies showed net cost savings over 6 months to 2 years relative to control groups</a:t>
            </a:r>
          </a:p>
          <a:p>
            <a:pPr lvl="2"/>
            <a:endParaRPr lang="en-US" dirty="0"/>
          </a:p>
          <a:p>
            <a:pPr algn="ctr"/>
            <a:r>
              <a:rPr lang="en-US" sz="1600" b="1" dirty="0"/>
              <a:t>Institute for Clinical Effectiveness and </a:t>
            </a:r>
            <a:r>
              <a:rPr lang="en-US" sz="1600" b="1" dirty="0" smtClean="0"/>
              <a:t>Review: </a:t>
            </a:r>
            <a:r>
              <a:rPr lang="en-US" sz="1600" b="1" dirty="0" smtClean="0">
                <a:hlinkClick r:id="rId3"/>
              </a:rPr>
              <a:t>http</a:t>
            </a:r>
            <a:r>
              <a:rPr lang="en-US" sz="1600" b="1" dirty="0">
                <a:hlinkClick r:id="rId3"/>
              </a:rPr>
              <a:t>://cepac.icer-review.org/?page_id=</a:t>
            </a:r>
            <a:r>
              <a:rPr lang="en-US" sz="1600" b="1" dirty="0" smtClean="0">
                <a:hlinkClick r:id="rId3"/>
              </a:rPr>
              <a:t>1066</a:t>
            </a:r>
            <a:endParaRPr lang="en-US" sz="1600" b="1" dirty="0"/>
          </a:p>
        </p:txBody>
      </p:sp>
      <p:pic>
        <p:nvPicPr>
          <p:cNvPr id="7" name="Picture 6" descr="sim logo_fi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spTree>
    <p:extLst>
      <p:ext uri="{BB962C8B-B14F-4D97-AF65-F5344CB8AC3E}">
        <p14:creationId xmlns:p14="http://schemas.microsoft.com/office/powerpoint/2010/main" val="35901852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1397000"/>
          </a:xfrm>
          <a:prstGeom prst="rect">
            <a:avLst/>
          </a:prstGeom>
        </p:spPr>
      </p:pic>
      <p:sp>
        <p:nvSpPr>
          <p:cNvPr id="2" name="TextBox 1"/>
          <p:cNvSpPr txBox="1"/>
          <p:nvPr/>
        </p:nvSpPr>
        <p:spPr>
          <a:xfrm>
            <a:off x="296333" y="250735"/>
            <a:ext cx="8627534" cy="523220"/>
          </a:xfrm>
          <a:prstGeom prst="rect">
            <a:avLst/>
          </a:prstGeom>
          <a:noFill/>
        </p:spPr>
        <p:txBody>
          <a:bodyPr wrap="square" rtlCol="0">
            <a:spAutoFit/>
          </a:bodyPr>
          <a:lstStyle/>
          <a:p>
            <a:pPr algn="ctr"/>
            <a:r>
              <a:rPr lang="en-US" sz="2800" dirty="0" smtClean="0">
                <a:solidFill>
                  <a:schemeClr val="bg1"/>
                </a:solidFill>
                <a:latin typeface="Neutraface Text Book"/>
                <a:cs typeface="Neutraface Text Book"/>
              </a:rPr>
              <a:t>CHW Progress to Date: CHW Stakeholder Group</a:t>
            </a:r>
            <a:endParaRPr lang="en-US" sz="2800" dirty="0">
              <a:solidFill>
                <a:schemeClr val="bg1"/>
              </a:solidFill>
              <a:latin typeface="Neutraface Text Book"/>
              <a:cs typeface="Neutraface Text Book"/>
            </a:endParaRPr>
          </a:p>
        </p:txBody>
      </p:sp>
      <p:sp>
        <p:nvSpPr>
          <p:cNvPr id="3" name="Rectangle 2"/>
          <p:cNvSpPr/>
          <p:nvPr/>
        </p:nvSpPr>
        <p:spPr>
          <a:xfrm>
            <a:off x="824981" y="1944987"/>
            <a:ext cx="7435690" cy="2585323"/>
          </a:xfrm>
          <a:prstGeom prst="rect">
            <a:avLst/>
          </a:prstGeom>
        </p:spPr>
        <p:txBody>
          <a:bodyPr wrap="square">
            <a:spAutoFit/>
          </a:bodyPr>
          <a:lstStyle/>
          <a:p>
            <a:pPr marL="342900" indent="-342900">
              <a:buFont typeface="Arial"/>
              <a:buChar char="•"/>
            </a:pPr>
            <a:r>
              <a:rPr lang="en-US" sz="2400" dirty="0">
                <a:solidFill>
                  <a:schemeClr val="tx1">
                    <a:lumMod val="75000"/>
                    <a:lumOff val="25000"/>
                  </a:schemeClr>
                </a:solidFill>
              </a:rPr>
              <a:t>Informs CHW infrastructure and systems development </a:t>
            </a:r>
          </a:p>
          <a:p>
            <a:pPr marL="342900" indent="-342900">
              <a:buFont typeface="Arial"/>
              <a:buChar char="•"/>
            </a:pPr>
            <a:r>
              <a:rPr lang="en-US" sz="2400" dirty="0">
                <a:solidFill>
                  <a:schemeClr val="tx1">
                    <a:lumMod val="75000"/>
                    <a:lumOff val="25000"/>
                  </a:schemeClr>
                </a:solidFill>
              </a:rPr>
              <a:t>30 active members, 100 receive information </a:t>
            </a:r>
          </a:p>
          <a:p>
            <a:pPr marL="342900" indent="-342900">
              <a:buFont typeface="Arial"/>
              <a:buChar char="•"/>
            </a:pPr>
            <a:r>
              <a:rPr lang="en-US" sz="2400" dirty="0">
                <a:solidFill>
                  <a:schemeClr val="tx1">
                    <a:lumMod val="75000"/>
                    <a:lumOff val="25000"/>
                  </a:schemeClr>
                </a:solidFill>
              </a:rPr>
              <a:t>Core activities to date: </a:t>
            </a:r>
          </a:p>
          <a:p>
            <a:pPr marL="800100" lvl="1" indent="-342900">
              <a:buFont typeface="Arial"/>
              <a:buChar char="•"/>
            </a:pPr>
            <a:r>
              <a:rPr lang="en-US" dirty="0">
                <a:solidFill>
                  <a:schemeClr val="tx1">
                    <a:lumMod val="75000"/>
                    <a:lumOff val="25000"/>
                  </a:schemeClr>
                </a:solidFill>
              </a:rPr>
              <a:t>Definition of community health worker (CHW)</a:t>
            </a:r>
          </a:p>
          <a:p>
            <a:pPr marL="800100" lvl="1" indent="-342900">
              <a:buFont typeface="Arial"/>
              <a:buChar char="•"/>
            </a:pPr>
            <a:r>
              <a:rPr lang="en-US" dirty="0">
                <a:solidFill>
                  <a:schemeClr val="tx1">
                    <a:lumMod val="75000"/>
                    <a:lumOff val="25000"/>
                  </a:schemeClr>
                </a:solidFill>
              </a:rPr>
              <a:t>Core roles and responsibilities of a CHW</a:t>
            </a:r>
          </a:p>
          <a:p>
            <a:pPr marL="800100" lvl="1" indent="-342900">
              <a:buFont typeface="Arial"/>
              <a:buChar char="•"/>
            </a:pPr>
            <a:r>
              <a:rPr lang="en-US" dirty="0">
                <a:solidFill>
                  <a:schemeClr val="tx1">
                    <a:lumMod val="75000"/>
                    <a:lumOff val="25000"/>
                  </a:schemeClr>
                </a:solidFill>
              </a:rPr>
              <a:t>Cross walk of roles and responsibilities to skills and attributes of CHWs</a:t>
            </a:r>
          </a:p>
          <a:p>
            <a:pPr marL="800100" lvl="1" indent="-342900">
              <a:buFont typeface="Arial"/>
              <a:buChar char="•"/>
            </a:pPr>
            <a:r>
              <a:rPr lang="en-US" dirty="0">
                <a:solidFill>
                  <a:schemeClr val="tx1">
                    <a:lumMod val="75000"/>
                    <a:lumOff val="25000"/>
                  </a:schemeClr>
                </a:solidFill>
              </a:rPr>
              <a:t>Recommendations for recruitment of CHWs</a:t>
            </a:r>
          </a:p>
        </p:txBody>
      </p:sp>
      <p:pic>
        <p:nvPicPr>
          <p:cNvPr id="7" name="Picture 6" descr="sim logo_f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96" y="6205466"/>
            <a:ext cx="1454574" cy="553194"/>
          </a:xfrm>
          <a:prstGeom prst="rect">
            <a:avLst/>
          </a:prstGeom>
        </p:spPr>
      </p:pic>
      <p:pic>
        <p:nvPicPr>
          <p:cNvPr id="6" name="Picture 2" descr="MMH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4432" y="4831842"/>
            <a:ext cx="1311914"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Debra.A.Wigand\AppData\Local\Microsoft\Windows\Temporary Internet Files\Content.Outlook\1F3B2WEG\MCD PH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3400" y="5037019"/>
            <a:ext cx="2003315" cy="60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852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56324185465743918DDE83A58DB100" ma:contentTypeVersion="0" ma:contentTypeDescription="Create a new document." ma:contentTypeScope="" ma:versionID="fac230f68e94c253140146aa7308e19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4B5215-D288-4796-B0CD-19699ACDE4B5}">
  <ds:schemaRefs>
    <ds:schemaRef ds:uri="http://schemas.microsoft.com/sharepoint/v3/contenttype/forms"/>
  </ds:schemaRefs>
</ds:datastoreItem>
</file>

<file path=customXml/itemProps2.xml><?xml version="1.0" encoding="utf-8"?>
<ds:datastoreItem xmlns:ds="http://schemas.openxmlformats.org/officeDocument/2006/customXml" ds:itemID="{D1677DEF-F9A8-402F-99B1-51535EA37F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15140F7-6AFA-403A-ABFD-040CF2A3CBEE}">
  <ds:schemaRefs>
    <ds:schemaRef ds:uri="http://purl.org/dc/terms/"/>
    <ds:schemaRef ds:uri="http://purl.org/dc/elements/1.1/"/>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1455</TotalTime>
  <Words>790</Words>
  <Application>Microsoft Macintosh PowerPoint</Application>
  <PresentationFormat>On-screen Show (4:3)</PresentationFormat>
  <Paragraphs>95</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Maine Health Management Coalition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Trevor Putnoky</dc:creator>
  <cp:keywords/>
  <dc:description/>
  <cp:lastModifiedBy>Trevor Putnoky</cp:lastModifiedBy>
  <cp:revision>21</cp:revision>
  <dcterms:created xsi:type="dcterms:W3CDTF">2014-04-14T13:33:44Z</dcterms:created>
  <dcterms:modified xsi:type="dcterms:W3CDTF">2015-01-21T16:35:17Z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0x0101004256324185465743918DDE83A58DB100</vt:lpwstr>
  </property>
</Properties>
</file>